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</p:sldIdLst>
  <p:sldSz cx="6858000" cy="9906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1A0476"/>
    <a:srgbClr val="009644"/>
    <a:srgbClr val="E44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000250" y="0"/>
            <a:ext cx="4857750" cy="9906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2952750" y="4953000"/>
            <a:ext cx="9906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2525151" y="770467"/>
            <a:ext cx="3829050" cy="4142909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2515831" y="5113137"/>
            <a:ext cx="3836084" cy="1590692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4403418" y="9472589"/>
            <a:ext cx="1501848" cy="32774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114550" y="9472589"/>
            <a:ext cx="2195792" cy="3302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5910663" y="9470136"/>
            <a:ext cx="441252" cy="3302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397158"/>
            <a:ext cx="1143000" cy="8452203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6"/>
            <a:ext cx="4514850" cy="8452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182112" y="9472589"/>
            <a:ext cx="1501848" cy="327747"/>
          </a:xfrm>
        </p:spPr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42900" y="9470136"/>
            <a:ext cx="2743200" cy="3302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690872" y="9465733"/>
            <a:ext cx="441252" cy="330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100" y="4075987"/>
            <a:ext cx="4691616" cy="1967442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0100" y="2751667"/>
            <a:ext cx="4691616" cy="107395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43179" y="9470948"/>
            <a:ext cx="1501848" cy="32774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301519" y="9470948"/>
            <a:ext cx="2171700" cy="3302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050464" y="9468495"/>
            <a:ext cx="441252" cy="330200"/>
          </a:xfrm>
        </p:spPr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34106" y="2311401"/>
            <a:ext cx="2640330" cy="653750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134106" y="8475133"/>
            <a:ext cx="2640330" cy="6604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134106" y="2472658"/>
            <a:ext cx="2640330" cy="594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31536" cy="1651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4423410" cy="1695027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2900" y="2162934"/>
            <a:ext cx="4423410" cy="870295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42900" y="3081867"/>
            <a:ext cx="5429250" cy="63147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448477" y="1451188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447530" y="1442735"/>
            <a:ext cx="3239645" cy="62292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1824" y="1651000"/>
            <a:ext cx="2571750" cy="29718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41824" y="4743027"/>
            <a:ext cx="2571750" cy="27736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497762" y="1503670"/>
            <a:ext cx="3154680" cy="6075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6115050" y="0"/>
            <a:ext cx="742950" cy="9906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342900" y="462280"/>
            <a:ext cx="5429250" cy="1651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342900" y="2324712"/>
            <a:ext cx="5429250" cy="70002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184452" y="9472589"/>
            <a:ext cx="1501848" cy="32774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D49E3E-1460-4232-9391-6253039A1A18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42900" y="9472589"/>
            <a:ext cx="2743200" cy="3302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4688586" y="9470136"/>
            <a:ext cx="441252" cy="3302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2A848B-E150-427A-8DD5-DA2A2F113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9505890"/>
            <a:ext cx="6858000" cy="40011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申込は　月　日　　　先生まで</a:t>
            </a:r>
            <a:endParaRPr kumimoji="1" lang="ja-JP" altLang="en-US" sz="2000" b="1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2" y="1136577"/>
            <a:ext cx="6449352" cy="6624736"/>
          </a:xfrm>
          <a:prstGeom prst="rect">
            <a:avLst/>
          </a:pr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</p:spPr>
      </p:pic>
      <p:sp>
        <p:nvSpPr>
          <p:cNvPr id="5" name="テキスト ボックス 4"/>
          <p:cNvSpPr txBox="1"/>
          <p:nvPr/>
        </p:nvSpPr>
        <p:spPr>
          <a:xfrm>
            <a:off x="246086" y="3864482"/>
            <a:ext cx="6381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2925" algn="l"/>
              </a:tabLst>
            </a:pPr>
            <a:r>
              <a:rPr lang="ja-JP" altLang="en-US" sz="1600" dirty="0"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	</a:t>
            </a:r>
            <a:r>
              <a:rPr lang="ja-JP" altLang="en-US" sz="1600" dirty="0" smtClean="0"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       </a:t>
            </a:r>
            <a:r>
              <a:rPr lang="ja-JP" altLang="en-US" sz="1600" b="1" dirty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	</a:t>
            </a:r>
            <a:r>
              <a:rPr lang="ja-JP" altLang="en-US" sz="1600" b="1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　 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/>
              </a:rPr>
              <a:t>演題 </a:t>
            </a:r>
            <a:r>
              <a:rPr lang="en-US" altLang="ja-JP" sz="1600" dirty="0" smtClean="0">
                <a:latin typeface="ARゴシック体M" panose="020B0609010101010101" pitchFamily="49" charset="-128"/>
                <a:ea typeface="ARゴシック体M" panose="020B0609010101010101"/>
              </a:rPr>
              <a:t>｢</a:t>
            </a:r>
            <a:r>
              <a:rPr lang="ja-JP" altLang="ja-JP" sz="1600" dirty="0" smtClean="0"/>
              <a:t>電子</a:t>
            </a:r>
            <a:r>
              <a:rPr lang="ja-JP" altLang="ja-JP" sz="1600" dirty="0"/>
              <a:t>で考える分子の構造や</a:t>
            </a:r>
            <a:r>
              <a:rPr lang="ja-JP" altLang="ja-JP" sz="1600" dirty="0" smtClean="0"/>
              <a:t>性質</a:t>
            </a:r>
            <a:r>
              <a:rPr lang="ja-JP" altLang="en-US" sz="1600" dirty="0" smtClean="0">
                <a:ea typeface="ARゴシック体M" panose="020B0609010101010101"/>
              </a:rPr>
              <a:t>」</a:t>
            </a:r>
            <a:endParaRPr lang="en-US" altLang="ja-JP" sz="1600" dirty="0" smtClean="0">
              <a:ea typeface="ARゴシック体M" panose="020B0609010101010101"/>
            </a:endParaRPr>
          </a:p>
          <a:p>
            <a:pPr>
              <a:tabLst>
                <a:tab pos="542925" algn="l"/>
              </a:tabLst>
            </a:pPr>
            <a:r>
              <a:rPr lang="ja-JP" altLang="en-US" sz="1600" dirty="0">
                <a:latin typeface="ARゴシック体M" panose="020B0609010101010101"/>
                <a:ea typeface="AR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ゴシック体M" panose="020B0609010101010101"/>
                <a:ea typeface="ARゴシック体M" panose="020B0609010101010101" pitchFamily="49" charset="-128"/>
              </a:rPr>
              <a:t>　　　           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講師</a:t>
            </a:r>
            <a:r>
              <a:rPr lang="ja-JP" altLang="en-US" sz="1600" dirty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　横浜国立大学大学院環境情報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研究院</a:t>
            </a:r>
            <a:endParaRPr lang="en-US" altLang="ja-JP" sz="1600" dirty="0" smtClean="0">
              <a:latin typeface="ARゴシック体M" panose="020B0609010101010101" pitchFamily="49" charset="-128"/>
              <a:ea typeface="ARゴシック体M" panose="020B0609010101010101" pitchFamily="49" charset="-128"/>
            </a:endParaRPr>
          </a:p>
          <a:p>
            <a:pPr>
              <a:tabLst>
                <a:tab pos="542925" algn="l"/>
              </a:tabLst>
            </a:pPr>
            <a:r>
              <a:rPr lang="ja-JP" altLang="en-US" sz="1600" dirty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　　　　　　　　　　　</a:t>
            </a:r>
            <a:r>
              <a:rPr lang="ja-JP" altLang="en-US" sz="1600" dirty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 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  　         教授 </a:t>
            </a:r>
            <a:r>
              <a:rPr lang="ja-JP" altLang="en-US" sz="1600" dirty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松本真</a:t>
            </a:r>
            <a:r>
              <a:rPr lang="ja-JP" altLang="en-US" sz="1600" dirty="0" smtClean="0">
                <a:latin typeface="ARゴシック体M" panose="020B0609010101010101" pitchFamily="49" charset="-128"/>
                <a:ea typeface="ARゴシック体M" panose="020B0609010101010101" pitchFamily="49" charset="-128"/>
              </a:rPr>
              <a:t>哉　先生</a:t>
            </a:r>
            <a:endParaRPr lang="en-US" altLang="ja-JP" sz="1600" dirty="0" smtClean="0">
              <a:latin typeface="ARゴシック体M" panose="020B0609010101010101" pitchFamily="49" charset="-128"/>
              <a:ea typeface="ARゴシック体M" panose="020B0609010101010101" pitchFamily="49" charset="-128"/>
            </a:endParaRPr>
          </a:p>
          <a:p>
            <a:pPr>
              <a:tabLst>
                <a:tab pos="542925" algn="l"/>
              </a:tabLst>
            </a:pPr>
            <a:endParaRPr lang="en-US" altLang="ja-JP" sz="1600" dirty="0" smtClean="0">
              <a:latin typeface="ARゴシック体M" panose="020B0609010101010101" pitchFamily="49" charset="-128"/>
              <a:ea typeface="ARゴシック体M" panose="020B0609010101010101" pitchFamily="49" charset="-128"/>
            </a:endParaRPr>
          </a:p>
          <a:p>
            <a:r>
              <a:rPr lang="ja-JP" altLang="ja-JP" sz="1600" dirty="0" smtClean="0"/>
              <a:t>概要</a:t>
            </a:r>
            <a:r>
              <a:rPr lang="ja-JP" altLang="ja-JP" sz="1600" dirty="0"/>
              <a:t>案：今、皆さんは、化学の授業でいろいろな分子の構造や性質などを勉強</a:t>
            </a:r>
            <a:r>
              <a:rPr lang="ja-JP" altLang="ja-JP" sz="1600" dirty="0" smtClean="0"/>
              <a:t>されて</a:t>
            </a:r>
            <a:r>
              <a:rPr lang="ja-JP" altLang="ja-JP" sz="1600" dirty="0"/>
              <a:t>いると思います。その時に、ある分子の構造や性質のより詳しい内容に</a:t>
            </a:r>
            <a:r>
              <a:rPr lang="ja-JP" altLang="ja-JP" sz="1600" dirty="0" smtClean="0"/>
              <a:t>ついて</a:t>
            </a:r>
            <a:r>
              <a:rPr lang="ja-JP" altLang="ja-JP" sz="1600" dirty="0"/>
              <a:t>興味や疑問を持ったことは無いでしょうか？より詳しい内容について考える</a:t>
            </a:r>
            <a:r>
              <a:rPr lang="ja-JP" altLang="ja-JP" sz="1600" dirty="0" smtClean="0"/>
              <a:t>ため</a:t>
            </a:r>
            <a:r>
              <a:rPr lang="ja-JP" altLang="ja-JP" sz="1600" dirty="0"/>
              <a:t>には、高校で学ぶ電子殻の考え方に加え、電子の軌道を考える必要があります。</a:t>
            </a:r>
          </a:p>
          <a:p>
            <a:r>
              <a:rPr lang="ja-JP" altLang="ja-JP" sz="1600" dirty="0"/>
              <a:t>そしてその基礎となるのが、大学の理系学部に進学すると出会うことになる</a:t>
            </a:r>
            <a:r>
              <a:rPr lang="ja-JP" altLang="ja-JP" sz="1600" dirty="0" smtClean="0"/>
              <a:t>量子化学</a:t>
            </a:r>
            <a:r>
              <a:rPr lang="ja-JP" altLang="ja-JP" sz="1600" dirty="0"/>
              <a:t>です。本講習会では、過去の化学グランプリで出題された量子化学の問題</a:t>
            </a:r>
            <a:r>
              <a:rPr lang="ja-JP" altLang="ja-JP" sz="1600" dirty="0" smtClean="0"/>
              <a:t>を入口</a:t>
            </a:r>
            <a:r>
              <a:rPr lang="ja-JP" altLang="ja-JP" sz="1600" dirty="0"/>
              <a:t>として、分子の構造や性質を考えるための電子と軌道の話題、及び分子の</a:t>
            </a:r>
            <a:r>
              <a:rPr lang="ja-JP" altLang="ja-JP" sz="1600" dirty="0" smtClean="0"/>
              <a:t>性質</a:t>
            </a:r>
            <a:r>
              <a:rPr lang="ja-JP" altLang="ja-JP" sz="1600" dirty="0"/>
              <a:t>の一つである「色」と量子化学に焦点を当てて講義をしたいと思います。</a:t>
            </a:r>
          </a:p>
          <a:p>
            <a:pPr>
              <a:tabLst>
                <a:tab pos="542925" algn="l"/>
              </a:tabLst>
            </a:pPr>
            <a:endParaRPr lang="en-US" altLang="ja-JP" sz="1600" dirty="0">
              <a:latin typeface="ARゴシック体M" panose="020B0609010101010101" pitchFamily="49" charset="-128"/>
              <a:ea typeface="ARゴシック体M" panose="020B0609010101010101" pitchFamily="49" charset="-128"/>
            </a:endParaRPr>
          </a:p>
          <a:p>
            <a:pPr>
              <a:tabLst>
                <a:tab pos="1971675" algn="l"/>
              </a:tabLst>
            </a:pPr>
            <a:endParaRPr lang="en-US" altLang="ja-JP" sz="1200" dirty="0" smtClean="0">
              <a:latin typeface="ARゴシック体M" panose="020B0609010101010101" pitchFamily="49" charset="-128"/>
              <a:ea typeface="ARゴシック体M" panose="020B0609010101010101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23292" y="254425"/>
            <a:ext cx="6881292" cy="247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rIns="36000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tabLst>
                <a:tab pos="914400" algn="l"/>
                <a:tab pos="1704975" algn="l"/>
              </a:tabLst>
            </a:pPr>
            <a:r>
              <a:rPr lang="ja-JP" altLang="en-US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第</a:t>
            </a:r>
            <a:r>
              <a:rPr lang="en-US" altLang="ja-JP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1</a:t>
            </a:r>
            <a:r>
              <a:rPr lang="ja-JP" altLang="en-US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回</a:t>
            </a:r>
            <a:r>
              <a:rPr lang="ja-JP" altLang="en-US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化学</a:t>
            </a:r>
            <a:r>
              <a:rPr lang="ja-JP" altLang="en-US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グランプリ</a:t>
            </a:r>
            <a:r>
              <a:rPr lang="en-US" altLang="ja-JP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/>
            </a:r>
            <a:br>
              <a:rPr lang="en-US" altLang="ja-JP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</a:br>
            <a:r>
              <a:rPr lang="ja-JP" alt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チャレンジ</a:t>
            </a:r>
            <a:r>
              <a:rPr lang="ja-JP" altLang="en-US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lang="en-US" altLang="ja-JP" sz="4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2017</a:t>
            </a:r>
            <a:endParaRPr lang="en-US" altLang="ja-JP" sz="44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1964" y="7369873"/>
            <a:ext cx="6917428" cy="2141713"/>
          </a:xfrm>
          <a:prstGeom prst="rect">
            <a:avLst/>
          </a:prstGeom>
          <a:solidFill>
            <a:srgbClr val="92D050"/>
          </a:solidFill>
        </p:spPr>
        <p:txBody>
          <a:bodyPr wrap="square" tIns="108000" bIns="108000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4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kumimoji="1" lang="ja-JP" altLang="en-US" sz="14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日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時</a:t>
            </a:r>
            <a:r>
              <a:rPr kumimoji="1"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平成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２９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年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６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月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１１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日</a:t>
            </a:r>
            <a:r>
              <a:rPr kumimoji="1"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(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日</a:t>
            </a:r>
            <a:r>
              <a:rPr kumimoji="1"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)</a:t>
            </a:r>
          </a:p>
          <a:p>
            <a:pPr>
              <a:lnSpc>
                <a:spcPts val="1500"/>
              </a:lnSpc>
            </a:pPr>
            <a:r>
              <a:rPr lang="ja-JP" altLang="en-US" sz="16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　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　　　　　　　　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受付１３：２０</a:t>
            </a:r>
            <a:endParaRPr kumimoji="1"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6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講義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１３：３０～１６：３０</a:t>
            </a:r>
            <a:endParaRPr kumimoji="1"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6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解散１６：４０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場所</a:t>
            </a: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愛知県立一宮高等学校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対象</a:t>
            </a:r>
            <a:r>
              <a:rPr kumimoji="1"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kumimoji="1"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化学に興味のある高校生、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教員</a:t>
            </a: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/>
            </a:r>
            <a:b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</a:b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化学グランプリ参加予定者</a:t>
            </a:r>
            <a:endParaRPr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6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主催</a:t>
            </a:r>
            <a:r>
              <a:rPr lang="en-US" altLang="ja-JP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	</a:t>
            </a:r>
            <a:r>
              <a:rPr lang="ja-JP" altLang="en-US" sz="16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+mn-ea"/>
                <a:ea typeface="ＪＳＰゴシック" panose="020B0600000101010101" pitchFamily="50" charset="-128"/>
              </a:rPr>
              <a:t>愛知県立一宮高等学校</a:t>
            </a:r>
            <a:endParaRPr kumimoji="1" lang="ja-JP" altLang="en-US" sz="1600" b="1" dirty="0">
              <a:ln w="18415" cmpd="sng">
                <a:noFill/>
                <a:prstDash val="solid"/>
              </a:ln>
              <a:solidFill>
                <a:srgbClr val="FFFFFF"/>
              </a:solidFill>
              <a:latin typeface="+mn-ea"/>
              <a:ea typeface="ＪＳＰゴシック" panose="020B0600000101010101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0" y="17242"/>
            <a:ext cx="6926059" cy="337767"/>
          </a:xfrm>
          <a:prstGeom prst="rect">
            <a:avLst/>
          </a:prstGeom>
          <a:solidFill>
            <a:srgbClr val="92D050"/>
          </a:solidFill>
        </p:spPr>
        <p:txBody>
          <a:bodyPr wrap="square" tIns="72000" bIns="72000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Rゴシック体M" panose="020B0609010101010101" pitchFamily="49" charset="-128"/>
                <a:ea typeface="ＪＳゴシック" panose="020B0609000101010101" pitchFamily="49" charset="-128"/>
              </a:rPr>
              <a:t> </a:t>
            </a:r>
            <a:r>
              <a:rPr lang="en-US" altLang="ja-JP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Rゴシック体M" panose="020B0609010101010101" pitchFamily="49" charset="-128"/>
                <a:ea typeface="ＪＳゴシック" panose="020B0609000101010101" pitchFamily="49" charset="-128"/>
              </a:rPr>
              <a:t>	</a:t>
            </a:r>
            <a:endParaRPr kumimoji="1" lang="ja-JP" altLang="en-US" sz="1400" b="1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Rゴシック体M" panose="020B0609010101010101" pitchFamily="49" charset="-128"/>
              <a:ea typeface="ＪＳゴシック" panose="020B0609000101010101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80" y="2684670"/>
            <a:ext cx="1656184" cy="19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764</TotalTime>
  <Words>7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キュート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nakagawa</dc:creator>
  <cp:lastModifiedBy>sugimoto</cp:lastModifiedBy>
  <cp:revision>58</cp:revision>
  <cp:lastPrinted>2015-05-08T05:22:41Z</cp:lastPrinted>
  <dcterms:created xsi:type="dcterms:W3CDTF">2014-05-09T02:16:35Z</dcterms:created>
  <dcterms:modified xsi:type="dcterms:W3CDTF">2017-05-08T06:32:12Z</dcterms:modified>
</cp:coreProperties>
</file>